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2"/>
  </p:notesMasterIdLst>
  <p:handoutMasterIdLst>
    <p:handoutMasterId r:id="rId13"/>
  </p:handoutMasterIdLst>
  <p:sldIdLst>
    <p:sldId id="256" r:id="rId2"/>
    <p:sldId id="263" r:id="rId3"/>
    <p:sldId id="257" r:id="rId4"/>
    <p:sldId id="261" r:id="rId5"/>
    <p:sldId id="259" r:id="rId6"/>
    <p:sldId id="260" r:id="rId7"/>
    <p:sldId id="262" r:id="rId8"/>
    <p:sldId id="265" r:id="rId9"/>
    <p:sldId id="266"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635" autoAdjust="0"/>
  </p:normalViewPr>
  <p:slideViewPr>
    <p:cSldViewPr>
      <p:cViewPr varScale="1">
        <p:scale>
          <a:sx n="81" d="100"/>
          <a:sy n="81" d="100"/>
        </p:scale>
        <p:origin x="-8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4" d="100"/>
          <a:sy n="104" d="100"/>
        </p:scale>
        <p:origin x="-4503"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6CFADE-D9F8-4FC2-BCF7-1B94AC2C16AA}" type="datetimeFigureOut">
              <a:rPr lang="ru-RU" smtClean="0"/>
              <a:pPr/>
              <a:t>27.04.2020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9B6977-80A1-4FF0-A88E-BA397D0B7D44}"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3B631-36F2-4E1D-A956-69CF0665326B}" type="datetimeFigureOut">
              <a:rPr lang="ru-RU" smtClean="0"/>
              <a:pPr/>
              <a:t>27.04.2020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E39FE-01DB-4DD8-83FD-8F22B370DFA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ACE39FE-01DB-4DD8-83FD-8F22B370DFA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Чтобы исключить возникновение плоскостопия, нужно придерживаться некоторых правил:1-</a:t>
            </a:r>
            <a:r>
              <a:rPr lang="ru-RU" baseline="0" dirty="0" smtClean="0"/>
              <a:t> полезная ежедневная зарядка(различные виды ходьбы, собрать мелкие предметы пальцами ног, скомкать бумагу, покатать стопами мяч, шишки), 2- спорт( НЕЛЬЗЯ БЕГ, РИТМИЧЕСКАЯ ГИМНАСТИКА), лучше всего подойдет ПЛАВАНИЕ; 3-прфилактический массаж –улучшает кровообращение, тонизирует мышцы; 4-лечебные каждодневные теплые ванны с морской солью; 5- правильная кожаная  обувь( наличие задника, каблучка и супинатора обязательно).</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Порой родители не осознают серьезность этого заболевания, так как  со стороны этого не заметно поначалу и, на первый взгляд, не оказывает значительного негативного влияния на ребенка. Однако это заблуждение может привести к печальным последствиям. Плоскостопие нарушает «рессорные» функции стопы, почти пропадает амортизация, и при ходьбе вся «отдача» (встряска) достается голени и тазобедренному суставу, что может привести к более «взрослым» заболеваниям ОДА и позвоночника (артрозам, сколиозам). Мы используем некоторые приемы, направленные на укрепление мышц, которые подтягивают свод стопы, улучшают  ее кровоснабжение, оказывают мягкое воздействие на суставы и связочный аппарат.</a:t>
            </a:r>
          </a:p>
          <a:p>
            <a:r>
              <a:rPr lang="ru-RU" sz="1200" kern="1200" dirty="0" smtClean="0">
                <a:solidFill>
                  <a:schemeClr val="tx1"/>
                </a:solidFill>
                <a:latin typeface="+mn-lt"/>
                <a:ea typeface="+mn-ea"/>
                <a:cs typeface="+mn-cs"/>
              </a:rPr>
              <a:t>Родители должны помнить, что  плоскостопие - это недуг, который при отсутствии адекватной терапии приводит к серьезным осложнениям и сильной деформации костей стопы</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Приведем простой тест </a:t>
            </a:r>
            <a:r>
              <a:rPr lang="ru-RU" baseline="0" dirty="0" smtClean="0"/>
              <a:t> для проверки наличия или исключения плоскостопия: если намазать стопу ребенка краской или мазлом и сделать отпечаток  на чистом  листе бумаги ( бумага лежит на ровной поверхности,  ребенок опирается на ногу всей массой тела), то вы получите наглядную картинку стопы со всеми изъянами. Если отпечаталась только пятка , внешний контур стопы и передняя часть с пальцами- все в порядке. А если на рисунке вся стопа или лишь средняя часть – это плоскостопие. Таким образом проводят предварительную диагностику детям школьного возраста. У малышей диагностирует этот диагноз врач – ортопед.</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Все упражнения и приемы , </a:t>
            </a:r>
            <a:r>
              <a:rPr lang="ru-RU" baseline="0" dirty="0" smtClean="0"/>
              <a:t>которые мы вам предлагаем  и демонстрируем </a:t>
            </a:r>
            <a:r>
              <a:rPr lang="ru-RU" baseline="0" dirty="0" err="1" smtClean="0"/>
              <a:t>опробированы</a:t>
            </a:r>
            <a:r>
              <a:rPr lang="ru-RU" baseline="0" dirty="0" smtClean="0"/>
              <a:t> нами  на занятия по физической культуре, на гимнастике после дневного сна в группах, на прогулке  на участках в теплый период и на спортивной площадке летом и весной, когда это нам позволяет делать мягкая подошва обуви. В группах мы ходим по  самодельным сенсорным дорожкам (из подручного и нетрадиционного материала), палкам, веревкам, канату. В спортивном зале спектр инвентаря можно расширить и увеличить в размерах: гимнастическая стенка, ходунки, ребристые дорожки различной длины, также идут в ход еловые шишки, яичные ячейки и бухгалтерские счеты наших бабушек.</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 огромным</a:t>
            </a:r>
            <a:r>
              <a:rPr lang="ru-RU" baseline="0" dirty="0" smtClean="0"/>
              <a:t> интересом и желанием на наши занятия откликнулись родители и мы провели с ними мастер - класс по данной теме. Что вызвало немало положительных откликов и пожеланий о продолжении работы в данном направлении – в коррекционной работе. В данное время мы накапливаем интересующий нас материал  по профилактике и коррекции нарушений осанки , материал будет предложен родителям как рекомендательный</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a:xfrm>
            <a:off x="3623733" y="6117336"/>
            <a:ext cx="3609438" cy="365125"/>
          </a:xfrm>
        </p:spPr>
        <p:txBody>
          <a:bodyPr/>
          <a:lstStyle/>
          <a:p>
            <a:endParaRPr lang="ru-RU"/>
          </a:p>
        </p:txBody>
      </p:sp>
      <p:sp>
        <p:nvSpPr>
          <p:cNvPr id="6" name="Slide Number Placeholder 5"/>
          <p:cNvSpPr>
            <a:spLocks noGrp="1"/>
          </p:cNvSpPr>
          <p:nvPr>
            <p:ph type="sldNum" sz="quarter" idx="12"/>
          </p:nvPr>
        </p:nvSpPr>
        <p:spPr>
          <a:xfrm>
            <a:off x="8275320" y="6117336"/>
            <a:ext cx="411480" cy="365125"/>
          </a:xfrm>
        </p:spPr>
        <p:txBody>
          <a:bodyPr/>
          <a:lstStyle/>
          <a:p>
            <a:fld id="{FF6449FD-4349-4519-8F12-CC98FEFDCC37}" type="slidenum">
              <a:rPr lang="ru-RU" smtClean="0"/>
              <a:pPr/>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xmlns="" val="16042544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18388813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35850889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39111290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33580704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32443398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41168369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32927777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34773757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a:xfrm>
            <a:off x="1972647" y="6108173"/>
            <a:ext cx="5314517" cy="365125"/>
          </a:xfrm>
        </p:spPr>
        <p:txBody>
          <a:bodyPr/>
          <a:lstStyle/>
          <a:p>
            <a:endParaRPr lang="ru-RU"/>
          </a:p>
        </p:txBody>
      </p:sp>
      <p:sp>
        <p:nvSpPr>
          <p:cNvPr id="6" name="Slide Number Placeholder 5"/>
          <p:cNvSpPr>
            <a:spLocks noGrp="1"/>
          </p:cNvSpPr>
          <p:nvPr>
            <p:ph type="sldNum" sz="quarter" idx="12"/>
          </p:nvPr>
        </p:nvSpPr>
        <p:spPr>
          <a:xfrm>
            <a:off x="8258967" y="6108173"/>
            <a:ext cx="427833" cy="365125"/>
          </a:xfrm>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24141771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73317" y="6116070"/>
            <a:ext cx="413483" cy="365125"/>
          </a:xfrm>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373659225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43136143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1151722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5296045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356188679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241335169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9EDAE7D-28A1-49D5-9104-91DC1C12DE1D}" type="datetimeFigureOut">
              <a:rPr lang="ru-RU" smtClean="0"/>
              <a:pPr/>
              <a:t>27.04.2020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27638966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4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DAE7D-28A1-49D5-9104-91DC1C12DE1D}" type="datetimeFigureOut">
              <a:rPr lang="ru-RU" smtClean="0"/>
              <a:pPr/>
              <a:t>27.04.2020</a:t>
            </a:fld>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6449FD-4349-4519-8F12-CC98FEFDCC37}" type="slidenum">
              <a:rPr lang="ru-RU" smtClean="0"/>
              <a:pPr/>
              <a:t>‹#›</a:t>
            </a:fld>
            <a:endParaRPr lang="ru-RU"/>
          </a:p>
        </p:txBody>
      </p:sp>
    </p:spTree>
    <p:extLst>
      <p:ext uri="{BB962C8B-B14F-4D97-AF65-F5344CB8AC3E}">
        <p14:creationId xmlns:p14="http://schemas.microsoft.com/office/powerpoint/2010/main" xmlns="" val="4542619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552" y="4509120"/>
            <a:ext cx="6840760" cy="1649938"/>
          </a:xfrm>
        </p:spPr>
        <p:txBody>
          <a:bodyPr>
            <a:normAutofit fontScale="90000"/>
          </a:bodyPr>
          <a:lstStyle/>
          <a:p>
            <a:pPr algn="r"/>
            <a:r>
              <a:rPr lang="ru-RU" sz="3600" b="1" dirty="0" smtClean="0">
                <a:solidFill>
                  <a:srgbClr val="0070C0"/>
                </a:solidFill>
                <a:latin typeface="Arial Black" panose="020B0A04020102020204" pitchFamily="34" charset="0"/>
              </a:rPr>
              <a:t/>
            </a:r>
            <a:br>
              <a:rPr lang="ru-RU" sz="3600" b="1" dirty="0" smtClean="0">
                <a:solidFill>
                  <a:srgbClr val="0070C0"/>
                </a:solidFill>
                <a:latin typeface="Arial Black" panose="020B0A04020102020204" pitchFamily="34" charset="0"/>
              </a:rPr>
            </a:br>
            <a:r>
              <a:rPr lang="ru-RU" sz="3600" b="1" dirty="0" smtClean="0">
                <a:solidFill>
                  <a:srgbClr val="FF3300"/>
                </a:solidFill>
                <a:latin typeface="Arial Black" panose="020B0A04020102020204" pitchFamily="34" charset="0"/>
              </a:rPr>
              <a:t/>
            </a:r>
            <a:br>
              <a:rPr lang="ru-RU" sz="3600" b="1" dirty="0" smtClean="0">
                <a:solidFill>
                  <a:srgbClr val="FF3300"/>
                </a:solidFill>
                <a:latin typeface="Arial Black" panose="020B0A04020102020204" pitchFamily="34" charset="0"/>
              </a:rPr>
            </a:br>
            <a:r>
              <a:rPr lang="ru-RU" sz="3600" b="1" dirty="0" smtClean="0">
                <a:solidFill>
                  <a:srgbClr val="FF3300"/>
                </a:solidFill>
                <a:latin typeface="+mn-lt"/>
              </a:rPr>
              <a:t/>
            </a:r>
            <a:br>
              <a:rPr lang="ru-RU" sz="3600" b="1" dirty="0" smtClean="0">
                <a:solidFill>
                  <a:srgbClr val="FF3300"/>
                </a:solidFill>
                <a:latin typeface="+mn-lt"/>
              </a:rPr>
            </a:br>
            <a:r>
              <a:rPr lang="ru-RU" sz="2000" b="1" dirty="0" smtClean="0">
                <a:solidFill>
                  <a:srgbClr val="0070C0"/>
                </a:solidFill>
                <a:latin typeface="+mn-lt"/>
              </a:rPr>
              <a:t/>
            </a:r>
            <a:br>
              <a:rPr lang="ru-RU" sz="2000" b="1" dirty="0" smtClean="0">
                <a:solidFill>
                  <a:srgbClr val="0070C0"/>
                </a:solidFill>
                <a:latin typeface="+mn-lt"/>
              </a:rPr>
            </a:br>
            <a:r>
              <a:rPr lang="ru-RU" sz="1800" b="1" dirty="0" smtClean="0">
                <a:solidFill>
                  <a:srgbClr val="002060"/>
                </a:solidFill>
                <a:latin typeface="Arial Black" panose="020B0A04020102020204" pitchFamily="34" charset="0"/>
              </a:rPr>
              <a:t>подготовила:</a:t>
            </a:r>
            <a:br>
              <a:rPr lang="ru-RU" sz="1800" b="1" dirty="0" smtClean="0">
                <a:solidFill>
                  <a:srgbClr val="002060"/>
                </a:solidFill>
                <a:latin typeface="Arial Black" panose="020B0A04020102020204" pitchFamily="34" charset="0"/>
              </a:rPr>
            </a:br>
            <a:r>
              <a:rPr lang="ru-RU" sz="1800" b="1" dirty="0" smtClean="0">
                <a:solidFill>
                  <a:srgbClr val="002060"/>
                </a:solidFill>
                <a:latin typeface="Arial Black" panose="020B0A04020102020204" pitchFamily="34" charset="0"/>
              </a:rPr>
              <a:t>инструктор по физической культуре </a:t>
            </a:r>
            <a:r>
              <a:rPr lang="en-US" sz="1800" b="1" dirty="0" smtClean="0">
                <a:solidFill>
                  <a:srgbClr val="002060"/>
                </a:solidFill>
                <a:latin typeface="Arial Black" panose="020B0A04020102020204" pitchFamily="34" charset="0"/>
              </a:rPr>
              <a:t>I</a:t>
            </a:r>
            <a:r>
              <a:rPr lang="ru-RU" sz="1800" b="1" dirty="0" smtClean="0">
                <a:solidFill>
                  <a:srgbClr val="002060"/>
                </a:solidFill>
                <a:latin typeface="Arial Black" panose="020B0A04020102020204" pitchFamily="34" charset="0"/>
              </a:rPr>
              <a:t> КК </a:t>
            </a:r>
            <a:br>
              <a:rPr lang="ru-RU" sz="1800" b="1" dirty="0" smtClean="0">
                <a:solidFill>
                  <a:srgbClr val="002060"/>
                </a:solidFill>
                <a:latin typeface="Arial Black" panose="020B0A04020102020204" pitchFamily="34" charset="0"/>
              </a:rPr>
            </a:br>
            <a:r>
              <a:rPr lang="ru-RU" sz="1800" b="1" dirty="0" err="1" smtClean="0">
                <a:solidFill>
                  <a:srgbClr val="002060"/>
                </a:solidFill>
                <a:latin typeface="Arial Black" panose="020B0A04020102020204" pitchFamily="34" charset="0"/>
              </a:rPr>
              <a:t>Карязова</a:t>
            </a:r>
            <a:r>
              <a:rPr lang="ru-RU" sz="1800" b="1" dirty="0" smtClean="0">
                <a:solidFill>
                  <a:srgbClr val="002060"/>
                </a:solidFill>
                <a:latin typeface="Arial Black" panose="020B0A04020102020204" pitchFamily="34" charset="0"/>
              </a:rPr>
              <a:t> Н.В.</a:t>
            </a:r>
            <a:r>
              <a:rPr lang="ru-RU" sz="1800" b="1" dirty="0">
                <a:solidFill>
                  <a:srgbClr val="0070C0"/>
                </a:solidFill>
              </a:rPr>
              <a:t/>
            </a:r>
            <a:br>
              <a:rPr lang="ru-RU" sz="1800" b="1" dirty="0">
                <a:solidFill>
                  <a:srgbClr val="0070C0"/>
                </a:solidFill>
              </a:rPr>
            </a:br>
            <a:endParaRPr lang="ru-RU" sz="1800" b="1" dirty="0">
              <a:solidFill>
                <a:srgbClr val="0070C0"/>
              </a:solidFill>
              <a:latin typeface="+mn-lt"/>
            </a:endParaRPr>
          </a:p>
        </p:txBody>
      </p:sp>
      <p:sp>
        <p:nvSpPr>
          <p:cNvPr id="3" name="Прямоугольник 2"/>
          <p:cNvSpPr/>
          <p:nvPr/>
        </p:nvSpPr>
        <p:spPr>
          <a:xfrm>
            <a:off x="179512" y="188640"/>
            <a:ext cx="8784976" cy="615553"/>
          </a:xfrm>
          <a:prstGeom prst="rect">
            <a:avLst/>
          </a:prstGeom>
        </p:spPr>
        <p:txBody>
          <a:bodyPr wrap="square">
            <a:spAutoFit/>
          </a:bodyPr>
          <a:lstStyle/>
          <a:p>
            <a:pPr algn="ctr"/>
            <a:r>
              <a:rPr lang="ru-RU" sz="1600" b="1" dirty="0" smtClean="0">
                <a:solidFill>
                  <a:srgbClr val="002060"/>
                </a:solidFill>
                <a:latin typeface="Arial Black" panose="020B0A04020102020204" pitchFamily="34" charset="0"/>
              </a:rPr>
              <a:t>МБДОУ Аннинский </a:t>
            </a:r>
            <a:r>
              <a:rPr lang="ru-RU" sz="1600" b="1" dirty="0" err="1" smtClean="0">
                <a:solidFill>
                  <a:srgbClr val="002060"/>
                </a:solidFill>
                <a:latin typeface="Arial Black" panose="020B0A04020102020204" pitchFamily="34" charset="0"/>
              </a:rPr>
              <a:t>д</a:t>
            </a:r>
            <a:r>
              <a:rPr lang="ru-RU" sz="1600" b="1" dirty="0" smtClean="0">
                <a:solidFill>
                  <a:srgbClr val="002060"/>
                </a:solidFill>
                <a:latin typeface="Arial Black" panose="020B0A04020102020204" pitchFamily="34" charset="0"/>
              </a:rPr>
              <a:t>/с ОРВ « Росток» </a:t>
            </a:r>
            <a:r>
              <a:rPr lang="ru-RU" b="1" dirty="0">
                <a:solidFill>
                  <a:srgbClr val="0070C0"/>
                </a:solidFill>
                <a:latin typeface="Arial Black" panose="020B0A04020102020204" pitchFamily="34" charset="0"/>
              </a:rPr>
              <a:t/>
            </a:r>
            <a:br>
              <a:rPr lang="ru-RU" b="1" dirty="0">
                <a:solidFill>
                  <a:srgbClr val="0070C0"/>
                </a:solidFill>
                <a:latin typeface="Arial Black" panose="020B0A04020102020204" pitchFamily="34" charset="0"/>
              </a:rPr>
            </a:br>
            <a:endParaRPr lang="ru-RU" dirty="0"/>
          </a:p>
        </p:txBody>
      </p:sp>
      <p:sp>
        <p:nvSpPr>
          <p:cNvPr id="4" name="Прямоугольник 3"/>
          <p:cNvSpPr/>
          <p:nvPr/>
        </p:nvSpPr>
        <p:spPr>
          <a:xfrm>
            <a:off x="1475656" y="1268760"/>
            <a:ext cx="6264696" cy="1754326"/>
          </a:xfrm>
          <a:prstGeom prst="rect">
            <a:avLst/>
          </a:prstGeom>
        </p:spPr>
        <p:txBody>
          <a:bodyPr wrap="square">
            <a:spAutoFit/>
          </a:bodyPr>
          <a:lstStyle/>
          <a:p>
            <a:pPr algn="ctr"/>
            <a:r>
              <a:rPr lang="ru-RU" sz="3600" b="1" dirty="0">
                <a:solidFill>
                  <a:srgbClr val="0070C0"/>
                </a:solidFill>
                <a:latin typeface="Arial Black" panose="020B0A04020102020204" pitchFamily="34" charset="0"/>
              </a:rPr>
              <a:t>Профилактика плоскостопия у детей дошкольного возраста</a:t>
            </a:r>
            <a:endParaRPr lang="ru-RU" sz="3600" dirty="0"/>
          </a:p>
        </p:txBody>
      </p:sp>
      <p:pic>
        <p:nvPicPr>
          <p:cNvPr id="1028" name="Picture 4" descr="Картинки по запросу профилактика плоскостопия у детей дошкольного возраст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36456" y="2676414"/>
            <a:ext cx="3003696" cy="31288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62882" y="1484784"/>
            <a:ext cx="8572560" cy="2071702"/>
          </a:xfrm>
        </p:spPr>
        <p:txBody>
          <a:bodyPr>
            <a:noAutofit/>
          </a:bodyPr>
          <a:lstStyle/>
          <a:p>
            <a:pPr algn="ctr"/>
            <a:r>
              <a:rPr lang="ru-RU" sz="6000" b="1" dirty="0" smtClean="0">
                <a:solidFill>
                  <a:srgbClr val="0070C0"/>
                </a:solidFill>
                <a:latin typeface="Arial Black" panose="020B0A04020102020204" pitchFamily="34" charset="0"/>
              </a:rPr>
              <a:t>Желаем здоровья!</a:t>
            </a:r>
            <a:br>
              <a:rPr lang="ru-RU" sz="6000" b="1" dirty="0" smtClean="0">
                <a:solidFill>
                  <a:srgbClr val="0070C0"/>
                </a:solidFill>
                <a:latin typeface="Arial Black" panose="020B0A04020102020204" pitchFamily="34" charset="0"/>
              </a:rPr>
            </a:br>
            <a:r>
              <a:rPr lang="ru-RU" sz="6000" b="1" dirty="0" smtClean="0">
                <a:solidFill>
                  <a:srgbClr val="0070C0"/>
                </a:solidFill>
                <a:latin typeface="Arial Black" panose="020B0A04020102020204" pitchFamily="34" charset="0"/>
              </a:rPr>
              <a:t>Спасибо за внимание!</a:t>
            </a:r>
            <a:endParaRPr lang="ru-RU" sz="6000" b="1" dirty="0">
              <a:solidFill>
                <a:srgbClr val="0070C0"/>
              </a:solidFill>
              <a:latin typeface="Arial Black" panose="020B0A04020102020204" pitchFamily="34" charset="0"/>
            </a:endParaRPr>
          </a:p>
        </p:txBody>
      </p:sp>
      <p:pic>
        <p:nvPicPr>
          <p:cNvPr id="6"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323528" y="5030533"/>
            <a:ext cx="6390927" cy="18405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556" y="0"/>
            <a:ext cx="8229600" cy="796086"/>
          </a:xfrm>
        </p:spPr>
        <p:txBody>
          <a:bodyPr>
            <a:normAutofit/>
          </a:bodyPr>
          <a:lstStyle/>
          <a:p>
            <a:pPr algn="ctr"/>
            <a:r>
              <a:rPr lang="ru-RU" dirty="0" smtClean="0">
                <a:solidFill>
                  <a:srgbClr val="0070C0"/>
                </a:solidFill>
                <a:latin typeface="Arial Black" panose="020B0A04020102020204" pitchFamily="34" charset="0"/>
              </a:rPr>
              <a:t>Что такое плоскостопие?</a:t>
            </a:r>
            <a:endParaRPr lang="ru-RU" dirty="0">
              <a:solidFill>
                <a:srgbClr val="0070C0"/>
              </a:solidFill>
              <a:latin typeface="Arial Black" panose="020B0A04020102020204" pitchFamily="34" charset="0"/>
            </a:endParaRPr>
          </a:p>
        </p:txBody>
      </p:sp>
      <p:sp>
        <p:nvSpPr>
          <p:cNvPr id="3" name="Содержимое 2"/>
          <p:cNvSpPr>
            <a:spLocks noGrp="1"/>
          </p:cNvSpPr>
          <p:nvPr>
            <p:ph idx="1"/>
          </p:nvPr>
        </p:nvSpPr>
        <p:spPr>
          <a:xfrm>
            <a:off x="755575" y="476672"/>
            <a:ext cx="8154169" cy="3456384"/>
          </a:xfrm>
        </p:spPr>
        <p:txBody>
          <a:bodyPr>
            <a:noAutofit/>
          </a:bodyPr>
          <a:lstStyle/>
          <a:p>
            <a:pPr marL="0" indent="0" algn="just">
              <a:buNone/>
            </a:pPr>
            <a:r>
              <a:rPr lang="ru-RU" b="1" dirty="0" smtClean="0">
                <a:solidFill>
                  <a:srgbClr val="0070C0"/>
                </a:solidFill>
                <a:latin typeface="Arial Black" panose="020B0A04020102020204" pitchFamily="34" charset="0"/>
              </a:rPr>
              <a:t>Плоскостопие</a:t>
            </a:r>
            <a:r>
              <a:rPr lang="ru-RU" dirty="0" smtClean="0">
                <a:solidFill>
                  <a:srgbClr val="0070C0"/>
                </a:solidFill>
                <a:latin typeface="Arial Black" panose="020B0A04020102020204" pitchFamily="34" charset="0"/>
              </a:rPr>
              <a:t> </a:t>
            </a:r>
            <a:r>
              <a:rPr lang="ru-RU" dirty="0" smtClean="0">
                <a:solidFill>
                  <a:srgbClr val="002060"/>
                </a:solidFill>
                <a:latin typeface="Arial Black" panose="020B0A04020102020204" pitchFamily="34" charset="0"/>
              </a:rPr>
              <a:t>– одно из самых распространенных заболеваний опорно-двигательного аппарата у детей. Это деформация стопы с уплощением ее свода (у детей обычно деформируется продольный свод, из-за чего подошва становится плоской и всей своей поверхностью касается пола).</a:t>
            </a:r>
            <a:endParaRPr lang="ru-RU" dirty="0">
              <a:solidFill>
                <a:srgbClr val="002060"/>
              </a:solidFill>
              <a:latin typeface="Arial Black" panose="020B0A04020102020204" pitchFamily="34" charset="0"/>
            </a:endParaRPr>
          </a:p>
        </p:txBody>
      </p:sp>
      <p:pic>
        <p:nvPicPr>
          <p:cNvPr id="5122" name="Picture 2" descr="Картинки по запросу профилактика плоскостопия у детей дошкольного возраст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3488989"/>
            <a:ext cx="3325044" cy="3144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2" descr="Похожее изображение"/>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rot="20348416">
            <a:off x="101175" y="4136359"/>
            <a:ext cx="5468019" cy="157479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755576" y="116632"/>
            <a:ext cx="8229600" cy="938212"/>
          </a:xfrm>
        </p:spPr>
        <p:txBody>
          <a:bodyPr>
            <a:normAutofit/>
          </a:bodyPr>
          <a:lstStyle/>
          <a:p>
            <a:pPr algn="ctr"/>
            <a:r>
              <a:rPr lang="ru-RU" sz="3600" dirty="0" smtClean="0">
                <a:solidFill>
                  <a:srgbClr val="0070C0"/>
                </a:solidFill>
                <a:latin typeface="Arial Black" panose="020B0A04020102020204" pitchFamily="34" charset="0"/>
              </a:rPr>
              <a:t>Формирование детской стопы:</a:t>
            </a:r>
            <a:endParaRPr lang="ru-RU" sz="3600" dirty="0">
              <a:solidFill>
                <a:srgbClr val="0070C0"/>
              </a:solidFill>
              <a:latin typeface="Arial Black" panose="020B0A04020102020204" pitchFamily="34" charset="0"/>
            </a:endParaRPr>
          </a:p>
        </p:txBody>
      </p:sp>
      <p:sp>
        <p:nvSpPr>
          <p:cNvPr id="7" name="Прямоугольник 6"/>
          <p:cNvSpPr/>
          <p:nvPr/>
        </p:nvSpPr>
        <p:spPr>
          <a:xfrm>
            <a:off x="949275" y="1240433"/>
            <a:ext cx="7572428" cy="3416320"/>
          </a:xfrm>
          <a:prstGeom prst="rect">
            <a:avLst/>
          </a:prstGeom>
        </p:spPr>
        <p:txBody>
          <a:bodyPr wrap="square">
            <a:spAutoFit/>
          </a:bodyPr>
          <a:lstStyle/>
          <a:p>
            <a:pPr marL="285750" indent="-285750" algn="just">
              <a:buClr>
                <a:srgbClr val="FF0000"/>
              </a:buClr>
              <a:buFont typeface="Wingdings" panose="05000000000000000000" pitchFamily="2" charset="2"/>
              <a:buChar char="q"/>
            </a:pPr>
            <a:r>
              <a:rPr lang="ru-RU" dirty="0" smtClean="0">
                <a:solidFill>
                  <a:srgbClr val="002060"/>
                </a:solidFill>
                <a:latin typeface="Arial Black" panose="020B0A04020102020204" pitchFamily="34" charset="0"/>
              </a:rPr>
              <a:t>У </a:t>
            </a:r>
            <a:r>
              <a:rPr lang="ru-RU" dirty="0">
                <a:solidFill>
                  <a:srgbClr val="002060"/>
                </a:solidFill>
                <a:latin typeface="Arial Black" panose="020B0A04020102020204" pitchFamily="34" charset="0"/>
              </a:rPr>
              <a:t>детей до 2-х лет наблюдается физиологическое плоскостопие, т.е. практически отсутствует свод стопы. </a:t>
            </a:r>
            <a:endParaRPr lang="ru-RU" dirty="0" smtClean="0">
              <a:solidFill>
                <a:srgbClr val="002060"/>
              </a:solidFill>
              <a:latin typeface="Arial Black" panose="020B0A04020102020204" pitchFamily="34" charset="0"/>
            </a:endParaRPr>
          </a:p>
          <a:p>
            <a:pPr marL="285750" indent="-285750" algn="just">
              <a:buClr>
                <a:srgbClr val="FF0000"/>
              </a:buClr>
              <a:buFont typeface="Wingdings" panose="05000000000000000000" pitchFamily="2" charset="2"/>
              <a:buChar char="q"/>
            </a:pPr>
            <a:r>
              <a:rPr lang="ru-RU" dirty="0" smtClean="0">
                <a:solidFill>
                  <a:srgbClr val="002060"/>
                </a:solidFill>
                <a:latin typeface="Arial Black" panose="020B0A04020102020204" pitchFamily="34" charset="0"/>
              </a:rPr>
              <a:t>К 2-3 годам кости становятся более прочными, крепнут связки и мышцы, и стопа начинает приобретать «взрослую» форму. Ребенок теперь хорошо стоит на ногах и может совершать долгие пешие прогулки. </a:t>
            </a:r>
          </a:p>
          <a:p>
            <a:pPr marL="285750" indent="-285750" algn="just">
              <a:buClr>
                <a:srgbClr val="FF0000"/>
              </a:buClr>
              <a:buFont typeface="Wingdings" panose="05000000000000000000" pitchFamily="2" charset="2"/>
              <a:buChar char="q"/>
            </a:pPr>
            <a:r>
              <a:rPr lang="ru-RU" dirty="0" smtClean="0">
                <a:solidFill>
                  <a:srgbClr val="002060"/>
                </a:solidFill>
                <a:latin typeface="Arial Black" panose="020B0A04020102020204" pitchFamily="34" charset="0"/>
              </a:rPr>
              <a:t>Процесс формирования стопы продолжается до 5-6 лет. Только после этого возраста можно с определенностью говорить о наличии или отсутствии плоскостопия у ребенка.</a:t>
            </a:r>
            <a:endParaRPr lang="ru-RU" dirty="0">
              <a:solidFill>
                <a:srgbClr val="002060"/>
              </a:solidFill>
              <a:latin typeface="Arial Black" panose="020B0A04020102020204" pitchFamily="34" charset="0"/>
            </a:endParaRPr>
          </a:p>
        </p:txBody>
      </p:sp>
      <p:pic>
        <p:nvPicPr>
          <p:cNvPr id="2050"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107504" y="4780128"/>
            <a:ext cx="6390927" cy="18405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331"/>
            <a:ext cx="8229600" cy="1010400"/>
          </a:xfrm>
        </p:spPr>
        <p:txBody>
          <a:bodyPr>
            <a:normAutofit/>
          </a:bodyPr>
          <a:lstStyle/>
          <a:p>
            <a:pPr algn="ctr"/>
            <a:r>
              <a:rPr lang="ru-RU" sz="3600" dirty="0" smtClean="0">
                <a:solidFill>
                  <a:srgbClr val="0070C0"/>
                </a:solidFill>
                <a:latin typeface="Arial Black" panose="020B0A04020102020204" pitchFamily="34" charset="0"/>
              </a:rPr>
              <a:t>Признаки плоскостопия:</a:t>
            </a:r>
            <a:endParaRPr lang="ru-RU" sz="3600" dirty="0">
              <a:solidFill>
                <a:srgbClr val="0070C0"/>
              </a:solidFill>
              <a:latin typeface="Arial Black" panose="020B0A04020102020204" pitchFamily="34" charset="0"/>
            </a:endParaRPr>
          </a:p>
        </p:txBody>
      </p:sp>
      <p:sp>
        <p:nvSpPr>
          <p:cNvPr id="3" name="Содержимое 2"/>
          <p:cNvSpPr>
            <a:spLocks noGrp="1"/>
          </p:cNvSpPr>
          <p:nvPr>
            <p:ph idx="1"/>
          </p:nvPr>
        </p:nvSpPr>
        <p:spPr>
          <a:xfrm>
            <a:off x="683568" y="1196752"/>
            <a:ext cx="8229600" cy="4389120"/>
          </a:xfrm>
        </p:spPr>
        <p:txBody>
          <a:bodyPr>
            <a:noAutofit/>
          </a:bodyPr>
          <a:lstStyle/>
          <a:p>
            <a:pPr algn="just">
              <a:buFont typeface="Wingdings" panose="05000000000000000000" pitchFamily="2" charset="2"/>
              <a:buChar char="q"/>
            </a:pPr>
            <a:r>
              <a:rPr lang="ru-RU" sz="1800" dirty="0" smtClean="0">
                <a:solidFill>
                  <a:srgbClr val="002060"/>
                </a:solidFill>
                <a:latin typeface="Arial Black" panose="020B0A04020102020204" pitchFamily="34" charset="0"/>
              </a:rPr>
              <a:t>быстрая утомляемость ног; </a:t>
            </a:r>
          </a:p>
          <a:p>
            <a:pPr algn="just">
              <a:buFont typeface="Wingdings" panose="05000000000000000000" pitchFamily="2" charset="2"/>
              <a:buChar char="q"/>
            </a:pPr>
            <a:r>
              <a:rPr lang="ru-RU" sz="1800" dirty="0" smtClean="0">
                <a:solidFill>
                  <a:srgbClr val="002060"/>
                </a:solidFill>
                <a:latin typeface="Arial Black" panose="020B0A04020102020204" pitchFamily="34" charset="0"/>
              </a:rPr>
              <a:t>к вечеру возможное появление отека стоп, которого не будет утром;</a:t>
            </a:r>
          </a:p>
          <a:p>
            <a:pPr algn="just">
              <a:buFont typeface="Wingdings" panose="05000000000000000000" pitchFamily="2" charset="2"/>
              <a:buChar char="q"/>
            </a:pPr>
            <a:r>
              <a:rPr lang="ru-RU" sz="1800" dirty="0" smtClean="0">
                <a:solidFill>
                  <a:srgbClr val="002060"/>
                </a:solidFill>
                <a:latin typeface="Arial Black" panose="020B0A04020102020204" pitchFamily="34" charset="0"/>
              </a:rPr>
              <a:t> ноющие боли при стоянии или ходьбе в голенях и стопах;</a:t>
            </a:r>
          </a:p>
          <a:p>
            <a:pPr algn="just">
              <a:buFont typeface="Wingdings" panose="05000000000000000000" pitchFamily="2" charset="2"/>
              <a:buChar char="q"/>
            </a:pPr>
            <a:r>
              <a:rPr lang="ru-RU" sz="1800" dirty="0" smtClean="0">
                <a:solidFill>
                  <a:srgbClr val="002060"/>
                </a:solidFill>
                <a:latin typeface="Arial Black" panose="020B0A04020102020204" pitchFamily="34" charset="0"/>
              </a:rPr>
              <a:t>быстрое изнашивание внутренней стороны подошвы; </a:t>
            </a:r>
          </a:p>
          <a:p>
            <a:pPr algn="just">
              <a:buFont typeface="Wingdings" panose="05000000000000000000" pitchFamily="2" charset="2"/>
              <a:buChar char="q"/>
            </a:pPr>
            <a:r>
              <a:rPr lang="ru-RU" sz="1800" dirty="0" smtClean="0">
                <a:solidFill>
                  <a:srgbClr val="002060"/>
                </a:solidFill>
                <a:latin typeface="Arial Black" panose="020B0A04020102020204" pitchFamily="34" charset="0"/>
              </a:rPr>
              <a:t> ребенок ходит с широко наставленными ногами, слегка сгибая ноги в коленях, развернув стопы; </a:t>
            </a:r>
          </a:p>
          <a:p>
            <a:pPr algn="just">
              <a:buFont typeface="Wingdings" panose="05000000000000000000" pitchFamily="2" charset="2"/>
              <a:buChar char="q"/>
            </a:pPr>
            <a:r>
              <a:rPr lang="ru-RU" sz="1800" dirty="0" smtClean="0">
                <a:solidFill>
                  <a:srgbClr val="002060"/>
                </a:solidFill>
                <a:latin typeface="Arial Black" panose="020B0A04020102020204" pitchFamily="34" charset="0"/>
              </a:rPr>
              <a:t> стопа имеет неправильную форму или становится шире;</a:t>
            </a:r>
          </a:p>
          <a:p>
            <a:pPr algn="just">
              <a:buFont typeface="Wingdings" panose="05000000000000000000" pitchFamily="2" charset="2"/>
              <a:buChar char="q"/>
            </a:pPr>
            <a:r>
              <a:rPr lang="ru-RU" sz="1800" dirty="0" smtClean="0">
                <a:solidFill>
                  <a:srgbClr val="002060"/>
                </a:solidFill>
                <a:latin typeface="Arial Black" panose="020B0A04020102020204" pitchFamily="34" charset="0"/>
              </a:rPr>
              <a:t> врастание ногтей пальцев ног в кожу;</a:t>
            </a:r>
          </a:p>
          <a:p>
            <a:pPr algn="just">
              <a:buFont typeface="Wingdings" panose="05000000000000000000" pitchFamily="2" charset="2"/>
              <a:buChar char="q"/>
            </a:pPr>
            <a:r>
              <a:rPr lang="ru-RU" sz="1800" dirty="0" smtClean="0">
                <a:solidFill>
                  <a:srgbClr val="002060"/>
                </a:solidFill>
                <a:latin typeface="Arial Black" panose="020B0A04020102020204" pitchFamily="34" charset="0"/>
              </a:rPr>
              <a:t>искривление пальцев ног;</a:t>
            </a:r>
          </a:p>
          <a:p>
            <a:pPr algn="just">
              <a:buFont typeface="Wingdings" panose="05000000000000000000" pitchFamily="2" charset="2"/>
              <a:buChar char="q"/>
            </a:pPr>
            <a:r>
              <a:rPr lang="ru-RU" sz="1800" dirty="0" smtClean="0">
                <a:solidFill>
                  <a:srgbClr val="002060"/>
                </a:solidFill>
                <a:latin typeface="Arial Black" panose="020B0A04020102020204" pitchFamily="34" charset="0"/>
              </a:rPr>
              <a:t> появление мозолей.</a:t>
            </a:r>
            <a:endParaRPr lang="ru-RU" sz="1800" dirty="0">
              <a:solidFill>
                <a:srgbClr val="002060"/>
              </a:solidFill>
              <a:latin typeface="Arial Black" panose="020B0A04020102020204" pitchFamily="34" charset="0"/>
            </a:endParaRPr>
          </a:p>
        </p:txBody>
      </p:sp>
      <p:pic>
        <p:nvPicPr>
          <p:cNvPr id="4"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179512" y="5017412"/>
            <a:ext cx="6390927" cy="18405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212" y="476672"/>
            <a:ext cx="8229600" cy="938962"/>
          </a:xfrm>
        </p:spPr>
        <p:txBody>
          <a:bodyPr>
            <a:noAutofit/>
          </a:bodyPr>
          <a:lstStyle/>
          <a:p>
            <a:pPr algn="ctr"/>
            <a:r>
              <a:rPr lang="ru-RU" sz="3600" dirty="0" smtClean="0">
                <a:solidFill>
                  <a:srgbClr val="0070C0"/>
                </a:solidFill>
                <a:latin typeface="Arial Black" panose="020B0A04020102020204" pitchFamily="34" charset="0"/>
              </a:rPr>
              <a:t>Причины плоскостопия у детей:</a:t>
            </a:r>
            <a:endParaRPr lang="ru-RU" sz="3600" dirty="0">
              <a:solidFill>
                <a:srgbClr val="0070C0"/>
              </a:solidFill>
              <a:latin typeface="Arial Black" panose="020B0A04020102020204" pitchFamily="34" charset="0"/>
            </a:endParaRPr>
          </a:p>
        </p:txBody>
      </p:sp>
      <p:sp>
        <p:nvSpPr>
          <p:cNvPr id="3" name="Содержимое 2"/>
          <p:cNvSpPr>
            <a:spLocks noGrp="1"/>
          </p:cNvSpPr>
          <p:nvPr>
            <p:ph idx="1"/>
          </p:nvPr>
        </p:nvSpPr>
        <p:spPr>
          <a:xfrm>
            <a:off x="900708" y="1916832"/>
            <a:ext cx="8229600" cy="2636528"/>
          </a:xfrm>
        </p:spPr>
        <p:txBody>
          <a:bodyPr>
            <a:normAutofit fontScale="77500" lnSpcReduction="20000"/>
          </a:bodyPr>
          <a:lstStyle/>
          <a:p>
            <a:pPr algn="just">
              <a:buFont typeface="Wingdings" panose="05000000000000000000" pitchFamily="2" charset="2"/>
              <a:buChar char="q"/>
            </a:pPr>
            <a:r>
              <a:rPr lang="ru-RU" sz="2300" dirty="0" smtClean="0">
                <a:solidFill>
                  <a:srgbClr val="002060"/>
                </a:solidFill>
                <a:latin typeface="Arial Black" panose="020B0A04020102020204" pitchFamily="34" charset="0"/>
              </a:rPr>
              <a:t>лишний вес;</a:t>
            </a: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рахит;</a:t>
            </a: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травмы стопы;</a:t>
            </a: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врожденная слабость мышц и связок стопы;</a:t>
            </a: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паралич мышц ног;</a:t>
            </a:r>
          </a:p>
          <a:p>
            <a:pPr algn="just">
              <a:buFont typeface="Wingdings" panose="05000000000000000000" pitchFamily="2" charset="2"/>
              <a:buChar char="q"/>
            </a:pPr>
            <a:r>
              <a:rPr lang="ru-RU" sz="2300" dirty="0">
                <a:solidFill>
                  <a:srgbClr val="002060"/>
                </a:solidFill>
                <a:latin typeface="Arial Black" panose="020B0A04020102020204" pitchFamily="34" charset="0"/>
              </a:rPr>
              <a:t>н</a:t>
            </a:r>
            <a:r>
              <a:rPr lang="ru-RU" sz="2300" dirty="0" smtClean="0">
                <a:solidFill>
                  <a:srgbClr val="002060"/>
                </a:solidFill>
                <a:latin typeface="Arial Black" panose="020B0A04020102020204" pitchFamily="34" charset="0"/>
              </a:rPr>
              <a:t>аследственность;</a:t>
            </a:r>
            <a:endParaRPr lang="ru-RU" sz="2300" dirty="0">
              <a:solidFill>
                <a:srgbClr val="002060"/>
              </a:solidFill>
              <a:latin typeface="Arial Black" panose="020B0A04020102020204" pitchFamily="34" charset="0"/>
            </a:endParaRPr>
          </a:p>
          <a:p>
            <a:pPr algn="just">
              <a:buFont typeface="Wingdings" panose="05000000000000000000" pitchFamily="2" charset="2"/>
              <a:buChar char="q"/>
            </a:pPr>
            <a:r>
              <a:rPr lang="ru-RU" sz="2300" dirty="0" smtClean="0">
                <a:solidFill>
                  <a:srgbClr val="002060"/>
                </a:solidFill>
                <a:latin typeface="Arial Black" panose="020B0A04020102020204" pitchFamily="34" charset="0"/>
              </a:rPr>
              <a:t>чрезмерная гибкость.</a:t>
            </a:r>
          </a:p>
          <a:p>
            <a:pPr algn="r"/>
            <a:endParaRPr lang="ru-RU" dirty="0"/>
          </a:p>
        </p:txBody>
      </p:sp>
      <p:pic>
        <p:nvPicPr>
          <p:cNvPr id="6"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179512" y="5017412"/>
            <a:ext cx="6390927" cy="18405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71400"/>
            <a:ext cx="7704667" cy="1981200"/>
          </a:xfrm>
        </p:spPr>
        <p:txBody>
          <a:bodyPr>
            <a:noAutofit/>
          </a:bodyPr>
          <a:lstStyle/>
          <a:p>
            <a:pPr algn="ctr"/>
            <a:r>
              <a:rPr lang="ru-RU" sz="3600" dirty="0" smtClean="0">
                <a:solidFill>
                  <a:srgbClr val="0070C0"/>
                </a:solidFill>
                <a:latin typeface="Arial Black" panose="020B0A04020102020204" pitchFamily="34" charset="0"/>
              </a:rPr>
              <a:t>10 факторов развития плоскостопия:</a:t>
            </a:r>
            <a:endParaRPr lang="ru-RU" sz="3600" dirty="0">
              <a:solidFill>
                <a:srgbClr val="0070C0"/>
              </a:solidFill>
              <a:latin typeface="Arial Black" panose="020B0A04020102020204" pitchFamily="34" charset="0"/>
            </a:endParaRPr>
          </a:p>
        </p:txBody>
      </p:sp>
      <p:sp>
        <p:nvSpPr>
          <p:cNvPr id="3" name="Содержимое 2"/>
          <p:cNvSpPr>
            <a:spLocks noGrp="1"/>
          </p:cNvSpPr>
          <p:nvPr>
            <p:ph idx="1"/>
          </p:nvPr>
        </p:nvSpPr>
        <p:spPr>
          <a:xfrm>
            <a:off x="747614" y="1988840"/>
            <a:ext cx="7704667" cy="3332816"/>
          </a:xfrm>
        </p:spPr>
        <p:txBody>
          <a:bodyPr>
            <a:normAutofit fontScale="25000" lnSpcReduction="20000"/>
          </a:bodyPr>
          <a:lstStyle/>
          <a:p>
            <a:pPr lvl="0">
              <a:buFont typeface="Wingdings" panose="05000000000000000000" pitchFamily="2" charset="2"/>
              <a:buChar char="q"/>
            </a:pPr>
            <a:r>
              <a:rPr lang="ru-RU" sz="7200" dirty="0">
                <a:solidFill>
                  <a:srgbClr val="002060"/>
                </a:solidFill>
                <a:latin typeface="Arial Black" panose="020B0A04020102020204" pitchFamily="34" charset="0"/>
              </a:rPr>
              <a:t>н</a:t>
            </a:r>
            <a:r>
              <a:rPr lang="ru-RU" sz="7200" dirty="0" smtClean="0">
                <a:solidFill>
                  <a:srgbClr val="002060"/>
                </a:solidFill>
                <a:latin typeface="Arial Black" panose="020B0A04020102020204" pitchFamily="34" charset="0"/>
              </a:rPr>
              <a:t>едоразвитие мышц стопы;</a:t>
            </a:r>
          </a:p>
          <a:p>
            <a:pPr lvl="0" algn="just">
              <a:buFont typeface="Wingdings" panose="05000000000000000000" pitchFamily="2" charset="2"/>
              <a:buChar char="q"/>
            </a:pPr>
            <a:r>
              <a:rPr lang="ru-RU" sz="7200" dirty="0">
                <a:solidFill>
                  <a:srgbClr val="002060"/>
                </a:solidFill>
                <a:latin typeface="Arial Black" panose="020B0A04020102020204" pitchFamily="34" charset="0"/>
              </a:rPr>
              <a:t>с</a:t>
            </a:r>
            <a:r>
              <a:rPr lang="ru-RU" sz="7200" dirty="0" smtClean="0">
                <a:solidFill>
                  <a:srgbClr val="002060"/>
                </a:solidFill>
                <a:latin typeface="Arial Black" panose="020B0A04020102020204" pitchFamily="34" charset="0"/>
              </a:rPr>
              <a:t>лабость мышечно-связочного аппарата стопы, может быть в результате рахита;</a:t>
            </a:r>
          </a:p>
          <a:p>
            <a:pPr lvl="0" algn="just">
              <a:buFont typeface="Wingdings" panose="05000000000000000000" pitchFamily="2" charset="2"/>
              <a:buChar char="q"/>
            </a:pPr>
            <a:r>
              <a:rPr lang="ru-RU" sz="7200" dirty="0">
                <a:solidFill>
                  <a:srgbClr val="002060"/>
                </a:solidFill>
                <a:latin typeface="Arial Black" panose="020B0A04020102020204" pitchFamily="34" charset="0"/>
              </a:rPr>
              <a:t>б</a:t>
            </a:r>
            <a:r>
              <a:rPr lang="ru-RU" sz="7200" dirty="0" smtClean="0">
                <a:solidFill>
                  <a:srgbClr val="002060"/>
                </a:solidFill>
                <a:latin typeface="Arial Black" panose="020B0A04020102020204" pitchFamily="34" charset="0"/>
              </a:rPr>
              <a:t>ольшие физические нагрузки;</a:t>
            </a:r>
          </a:p>
          <a:p>
            <a:pPr lvl="0" algn="just">
              <a:buFont typeface="Wingdings" panose="05000000000000000000" pitchFamily="2" charset="2"/>
              <a:buChar char="q"/>
            </a:pPr>
            <a:r>
              <a:rPr lang="ru-RU" sz="7200" dirty="0">
                <a:solidFill>
                  <a:srgbClr val="002060"/>
                </a:solidFill>
                <a:latin typeface="Arial Black" panose="020B0A04020102020204" pitchFamily="34" charset="0"/>
              </a:rPr>
              <a:t>и</a:t>
            </a:r>
            <a:r>
              <a:rPr lang="ru-RU" sz="7200" dirty="0" smtClean="0">
                <a:solidFill>
                  <a:srgbClr val="002060"/>
                </a:solidFill>
                <a:latin typeface="Arial Black" panose="020B0A04020102020204" pitchFamily="34" charset="0"/>
              </a:rPr>
              <a:t>злишний вес;</a:t>
            </a:r>
          </a:p>
          <a:p>
            <a:pPr lvl="0" algn="just">
              <a:buFont typeface="Wingdings" panose="05000000000000000000" pitchFamily="2" charset="2"/>
              <a:buChar char="q"/>
            </a:pPr>
            <a:r>
              <a:rPr lang="ru-RU" sz="7200" dirty="0">
                <a:solidFill>
                  <a:srgbClr val="002060"/>
                </a:solidFill>
                <a:latin typeface="Arial Black" panose="020B0A04020102020204" pitchFamily="34" charset="0"/>
              </a:rPr>
              <a:t>д</a:t>
            </a:r>
            <a:r>
              <a:rPr lang="ru-RU" sz="7200" dirty="0" smtClean="0">
                <a:solidFill>
                  <a:srgbClr val="002060"/>
                </a:solidFill>
                <a:latin typeface="Arial Black" panose="020B0A04020102020204" pitchFamily="34" charset="0"/>
              </a:rPr>
              <a:t>лительное пребывание в постели (в результате болезни);</a:t>
            </a:r>
          </a:p>
          <a:p>
            <a:pPr lvl="0" algn="just">
              <a:buFont typeface="Wingdings" panose="05000000000000000000" pitchFamily="2" charset="2"/>
              <a:buChar char="q"/>
            </a:pPr>
            <a:r>
              <a:rPr lang="ru-RU" sz="7200" dirty="0">
                <a:solidFill>
                  <a:srgbClr val="002060"/>
                </a:solidFill>
                <a:latin typeface="Arial Black" panose="020B0A04020102020204" pitchFamily="34" charset="0"/>
              </a:rPr>
              <a:t>н</a:t>
            </a:r>
            <a:r>
              <a:rPr lang="ru-RU" sz="7200" dirty="0" smtClean="0">
                <a:solidFill>
                  <a:srgbClr val="002060"/>
                </a:solidFill>
                <a:latin typeface="Arial Black" panose="020B0A04020102020204" pitchFamily="34" charset="0"/>
              </a:rPr>
              <a:t>ошение неправильно подобранной обуви;</a:t>
            </a:r>
          </a:p>
          <a:p>
            <a:pPr lvl="0" algn="just">
              <a:buFont typeface="Wingdings" panose="05000000000000000000" pitchFamily="2" charset="2"/>
              <a:buChar char="q"/>
            </a:pPr>
            <a:r>
              <a:rPr lang="ru-RU" sz="7200" dirty="0">
                <a:solidFill>
                  <a:srgbClr val="002060"/>
                </a:solidFill>
                <a:latin typeface="Arial Black" panose="020B0A04020102020204" pitchFamily="34" charset="0"/>
              </a:rPr>
              <a:t>к</a:t>
            </a:r>
            <a:r>
              <a:rPr lang="ru-RU" sz="7200" dirty="0" smtClean="0">
                <a:solidFill>
                  <a:srgbClr val="002060"/>
                </a:solidFill>
                <a:latin typeface="Arial Black" panose="020B0A04020102020204" pitchFamily="34" charset="0"/>
              </a:rPr>
              <a:t>осолапость;</a:t>
            </a:r>
          </a:p>
          <a:p>
            <a:pPr lvl="0" algn="just">
              <a:buFont typeface="Wingdings" panose="05000000000000000000" pitchFamily="2" charset="2"/>
              <a:buChar char="q"/>
            </a:pPr>
            <a:r>
              <a:rPr lang="ru-RU" sz="7200" dirty="0" smtClean="0">
                <a:solidFill>
                  <a:srgbClr val="002060"/>
                </a:solidFill>
                <a:latin typeface="Arial Black" panose="020B0A04020102020204" pitchFamily="34" charset="0"/>
              </a:rPr>
              <a:t>Х-образная форма ножек;</a:t>
            </a:r>
          </a:p>
          <a:p>
            <a:pPr lvl="0" algn="just">
              <a:buFont typeface="Wingdings" panose="05000000000000000000" pitchFamily="2" charset="2"/>
              <a:buChar char="q"/>
            </a:pPr>
            <a:r>
              <a:rPr lang="ru-RU" sz="7200" dirty="0">
                <a:solidFill>
                  <a:srgbClr val="002060"/>
                </a:solidFill>
                <a:latin typeface="Arial Black" panose="020B0A04020102020204" pitchFamily="34" charset="0"/>
              </a:rPr>
              <a:t>т</a:t>
            </a:r>
            <a:r>
              <a:rPr lang="ru-RU" sz="7200" dirty="0" smtClean="0">
                <a:solidFill>
                  <a:srgbClr val="002060"/>
                </a:solidFill>
                <a:latin typeface="Arial Black" panose="020B0A04020102020204" pitchFamily="34" charset="0"/>
              </a:rPr>
              <a:t>равмы стопы, голеностопного сустава;</a:t>
            </a:r>
          </a:p>
          <a:p>
            <a:pPr lvl="0" algn="just">
              <a:buFont typeface="Wingdings" panose="05000000000000000000" pitchFamily="2" charset="2"/>
              <a:buChar char="q"/>
            </a:pPr>
            <a:r>
              <a:rPr lang="ru-RU" sz="7200" dirty="0">
                <a:solidFill>
                  <a:srgbClr val="002060"/>
                </a:solidFill>
                <a:latin typeface="Arial Black" panose="020B0A04020102020204" pitchFamily="34" charset="0"/>
              </a:rPr>
              <a:t>н</a:t>
            </a:r>
            <a:r>
              <a:rPr lang="ru-RU" sz="7200" dirty="0" smtClean="0">
                <a:solidFill>
                  <a:srgbClr val="002060"/>
                </a:solidFill>
                <a:latin typeface="Arial Black" panose="020B0A04020102020204" pitchFamily="34" charset="0"/>
              </a:rPr>
              <a:t>аследственная предрасположенность.</a:t>
            </a:r>
          </a:p>
          <a:p>
            <a:pPr algn="just"/>
            <a:endParaRPr lang="ru-RU" dirty="0"/>
          </a:p>
        </p:txBody>
      </p:sp>
      <p:pic>
        <p:nvPicPr>
          <p:cNvPr id="4"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323528" y="5044275"/>
            <a:ext cx="6390927" cy="18405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867524"/>
          </a:xfrm>
        </p:spPr>
        <p:txBody>
          <a:bodyPr>
            <a:noAutofit/>
          </a:bodyPr>
          <a:lstStyle/>
          <a:p>
            <a:pPr algn="ctr"/>
            <a:r>
              <a:rPr lang="ru-RU" sz="3600" dirty="0" smtClean="0">
                <a:solidFill>
                  <a:srgbClr val="0070C0"/>
                </a:solidFill>
                <a:latin typeface="Arial Black" panose="020B0A04020102020204" pitchFamily="34" charset="0"/>
              </a:rPr>
              <a:t>Упражнения по профилактике плоскостопия:</a:t>
            </a:r>
            <a:endParaRPr lang="ru-RU" sz="3600" dirty="0">
              <a:solidFill>
                <a:srgbClr val="0070C0"/>
              </a:solidFill>
              <a:latin typeface="Arial Black" panose="020B0A04020102020204" pitchFamily="34" charset="0"/>
            </a:endParaRPr>
          </a:p>
        </p:txBody>
      </p:sp>
      <p:sp>
        <p:nvSpPr>
          <p:cNvPr id="3" name="Содержимое 2"/>
          <p:cNvSpPr>
            <a:spLocks noGrp="1"/>
          </p:cNvSpPr>
          <p:nvPr>
            <p:ph idx="1"/>
          </p:nvPr>
        </p:nvSpPr>
        <p:spPr>
          <a:xfrm>
            <a:off x="683568" y="1200180"/>
            <a:ext cx="7488832" cy="4531996"/>
          </a:xfrm>
        </p:spPr>
        <p:txBody>
          <a:bodyPr>
            <a:normAutofit fontScale="47500" lnSpcReduction="20000"/>
          </a:bodyPr>
          <a:lstStyle/>
          <a:p>
            <a:pPr algn="just">
              <a:buNone/>
            </a:pPr>
            <a:r>
              <a:rPr lang="ru-RU" sz="4500" dirty="0" smtClean="0">
                <a:solidFill>
                  <a:srgbClr val="002060"/>
                </a:solidFill>
                <a:latin typeface="Arial Black" panose="020B0A04020102020204" pitchFamily="34" charset="0"/>
              </a:rPr>
              <a:t>1.  </a:t>
            </a:r>
            <a:r>
              <a:rPr lang="ru-RU" sz="5100" dirty="0" smtClean="0">
                <a:solidFill>
                  <a:srgbClr val="002060"/>
                </a:solidFill>
                <a:latin typeface="Arial Black" panose="020B0A04020102020204" pitchFamily="34" charset="0"/>
              </a:rPr>
              <a:t>Ходьба</a:t>
            </a:r>
            <a:r>
              <a:rPr lang="ru-RU" sz="4500" dirty="0" smtClean="0">
                <a:solidFill>
                  <a:srgbClr val="002060"/>
                </a:solidFill>
                <a:latin typeface="Arial Black" panose="020B0A04020102020204" pitchFamily="34" charset="0"/>
              </a:rPr>
              <a:t>:</a:t>
            </a:r>
          </a:p>
          <a:p>
            <a:pPr algn="just">
              <a:buFont typeface="Wingdings" panose="05000000000000000000" pitchFamily="2" charset="2"/>
              <a:buChar char="q"/>
            </a:pPr>
            <a:r>
              <a:rPr lang="ru-RU" sz="3800" dirty="0" smtClean="0">
                <a:solidFill>
                  <a:srgbClr val="002060"/>
                </a:solidFill>
                <a:latin typeface="Arial Black" panose="020B0A04020102020204" pitchFamily="34" charset="0"/>
              </a:rPr>
              <a:t>на месте, не отрывая носки от пола;</a:t>
            </a:r>
          </a:p>
          <a:p>
            <a:pPr algn="just">
              <a:buFont typeface="Wingdings" panose="05000000000000000000" pitchFamily="2" charset="2"/>
              <a:buChar char="q"/>
            </a:pPr>
            <a:r>
              <a:rPr lang="ru-RU" sz="3800" dirty="0" smtClean="0">
                <a:solidFill>
                  <a:srgbClr val="002060"/>
                </a:solidFill>
                <a:latin typeface="Arial Black" panose="020B0A04020102020204" pitchFamily="34" charset="0"/>
              </a:rPr>
              <a:t>на носках, в приседе на носках, в </a:t>
            </a:r>
            <a:r>
              <a:rPr lang="ru-RU" sz="3800" dirty="0" err="1" smtClean="0">
                <a:solidFill>
                  <a:srgbClr val="002060"/>
                </a:solidFill>
                <a:latin typeface="Arial Black" panose="020B0A04020102020204" pitchFamily="34" charset="0"/>
              </a:rPr>
              <a:t>полуприседе</a:t>
            </a:r>
            <a:r>
              <a:rPr lang="ru-RU" sz="3800" dirty="0" smtClean="0">
                <a:solidFill>
                  <a:srgbClr val="002060"/>
                </a:solidFill>
                <a:latin typeface="Arial Black" panose="020B0A04020102020204" pitchFamily="34" charset="0"/>
              </a:rPr>
              <a:t>;</a:t>
            </a:r>
          </a:p>
          <a:p>
            <a:pPr algn="just">
              <a:buFont typeface="Wingdings" panose="05000000000000000000" pitchFamily="2" charset="2"/>
              <a:buChar char="q"/>
            </a:pPr>
            <a:r>
              <a:rPr lang="ru-RU" sz="3800" dirty="0" smtClean="0">
                <a:solidFill>
                  <a:srgbClr val="002060"/>
                </a:solidFill>
                <a:latin typeface="Arial Black" panose="020B0A04020102020204" pitchFamily="34" charset="0"/>
              </a:rPr>
              <a:t>на пятках;</a:t>
            </a:r>
          </a:p>
          <a:p>
            <a:pPr algn="just">
              <a:buFont typeface="Wingdings" panose="05000000000000000000" pitchFamily="2" charset="2"/>
              <a:buChar char="q"/>
            </a:pPr>
            <a:r>
              <a:rPr lang="ru-RU" sz="3800" dirty="0" smtClean="0">
                <a:solidFill>
                  <a:srgbClr val="002060"/>
                </a:solidFill>
                <a:latin typeface="Arial Black" panose="020B0A04020102020204" pitchFamily="34" charset="0"/>
              </a:rPr>
              <a:t>перекатом с пятки на носок;</a:t>
            </a:r>
          </a:p>
          <a:p>
            <a:pPr algn="just">
              <a:buFont typeface="Wingdings" panose="05000000000000000000" pitchFamily="2" charset="2"/>
              <a:buChar char="q"/>
            </a:pPr>
            <a:r>
              <a:rPr lang="ru-RU" sz="3800" dirty="0" smtClean="0">
                <a:solidFill>
                  <a:srgbClr val="002060"/>
                </a:solidFill>
                <a:latin typeface="Arial Black" panose="020B0A04020102020204" pitchFamily="34" charset="0"/>
              </a:rPr>
              <a:t>на внешней стороне стопы;</a:t>
            </a:r>
          </a:p>
          <a:p>
            <a:pPr algn="just">
              <a:buFont typeface="Wingdings" panose="05000000000000000000" pitchFamily="2" charset="2"/>
              <a:buChar char="q"/>
            </a:pPr>
            <a:r>
              <a:rPr lang="ru-RU" sz="3800" dirty="0" smtClean="0">
                <a:solidFill>
                  <a:srgbClr val="002060"/>
                </a:solidFill>
                <a:latin typeface="Arial Black" panose="020B0A04020102020204" pitchFamily="34" charset="0"/>
              </a:rPr>
              <a:t>приставным шагом по обручу, палке, веревке, канату, ребристой дорожке;</a:t>
            </a:r>
          </a:p>
          <a:p>
            <a:pPr algn="just">
              <a:buFont typeface="Wingdings" panose="05000000000000000000" pitchFamily="2" charset="2"/>
              <a:buChar char="q"/>
            </a:pPr>
            <a:r>
              <a:rPr lang="ru-RU" sz="3800" dirty="0" smtClean="0">
                <a:solidFill>
                  <a:srgbClr val="002060"/>
                </a:solidFill>
                <a:latin typeface="Arial Black" panose="020B0A04020102020204" pitchFamily="34" charset="0"/>
              </a:rPr>
              <a:t>по кочкам;</a:t>
            </a:r>
          </a:p>
          <a:p>
            <a:pPr algn="just">
              <a:buFont typeface="Wingdings" panose="05000000000000000000" pitchFamily="2" charset="2"/>
              <a:buChar char="q"/>
            </a:pPr>
            <a:r>
              <a:rPr lang="ru-RU" sz="3800" dirty="0" smtClean="0">
                <a:solidFill>
                  <a:srgbClr val="002060"/>
                </a:solidFill>
                <a:latin typeface="Arial Black" panose="020B0A04020102020204" pitchFamily="34" charset="0"/>
              </a:rPr>
              <a:t>по ребристой дорожке;</a:t>
            </a:r>
          </a:p>
          <a:p>
            <a:pPr algn="just">
              <a:buFont typeface="Wingdings" panose="05000000000000000000" pitchFamily="2" charset="2"/>
              <a:buChar char="q"/>
            </a:pPr>
            <a:r>
              <a:rPr lang="ru-RU" sz="3800" dirty="0" smtClean="0">
                <a:solidFill>
                  <a:srgbClr val="002060"/>
                </a:solidFill>
                <a:latin typeface="Arial Black" panose="020B0A04020102020204" pitchFamily="34" charset="0"/>
              </a:rPr>
              <a:t>по сенсорным дорожкам </a:t>
            </a:r>
            <a:r>
              <a:rPr lang="ru-RU" sz="3800" i="1" dirty="0" smtClean="0">
                <a:solidFill>
                  <a:srgbClr val="002060"/>
                </a:solidFill>
                <a:latin typeface="Arial Black" panose="020B0A04020102020204" pitchFamily="34" charset="0"/>
              </a:rPr>
              <a:t>(в группе).</a:t>
            </a:r>
            <a:endParaRPr lang="ru-RU" sz="3800" dirty="0" smtClean="0">
              <a:solidFill>
                <a:srgbClr val="002060"/>
              </a:solidFill>
              <a:latin typeface="Arial Black" panose="020B0A04020102020204" pitchFamily="34" charset="0"/>
            </a:endParaRPr>
          </a:p>
          <a:p>
            <a:pPr>
              <a:buFont typeface="Wingdings" panose="05000000000000000000" pitchFamily="2" charset="2"/>
              <a:buChar char="q"/>
            </a:pPr>
            <a:endParaRPr lang="ru-RU" sz="1600" dirty="0" smtClean="0"/>
          </a:p>
          <a:p>
            <a:pPr>
              <a:buFont typeface="Wingdings" panose="05000000000000000000" pitchFamily="2" charset="2"/>
              <a:buChar char="q"/>
            </a:pPr>
            <a:endParaRPr lang="ru-RU" sz="1600" dirty="0" smtClean="0"/>
          </a:p>
        </p:txBody>
      </p:sp>
      <p:pic>
        <p:nvPicPr>
          <p:cNvPr id="6"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323528" y="5017412"/>
            <a:ext cx="6390927" cy="18405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65820" y="1124744"/>
            <a:ext cx="8460432" cy="5253054"/>
          </a:xfrm>
        </p:spPr>
        <p:txBody>
          <a:bodyPr>
            <a:normAutofit fontScale="92500" lnSpcReduction="20000"/>
          </a:bodyPr>
          <a:lstStyle/>
          <a:p>
            <a:pPr algn="just">
              <a:buNone/>
            </a:pPr>
            <a:r>
              <a:rPr lang="ru-RU" sz="2600" dirty="0" smtClean="0">
                <a:solidFill>
                  <a:srgbClr val="002060"/>
                </a:solidFill>
                <a:latin typeface="Arial Black" panose="020B0A04020102020204" pitchFamily="34" charset="0"/>
              </a:rPr>
              <a:t>2.Прокатывание предметов ногами </a:t>
            </a:r>
            <a:r>
              <a:rPr lang="ru-RU" sz="2600" i="1" dirty="0" smtClean="0">
                <a:solidFill>
                  <a:srgbClr val="002060"/>
                </a:solidFill>
                <a:latin typeface="Arial Black" panose="020B0A04020102020204" pitchFamily="34" charset="0"/>
              </a:rPr>
              <a:t>(подошвами):</a:t>
            </a:r>
          </a:p>
          <a:p>
            <a:pPr>
              <a:buFont typeface="Wingdings" panose="05000000000000000000" pitchFamily="2" charset="2"/>
              <a:buChar char="q"/>
            </a:pPr>
            <a:r>
              <a:rPr lang="ru-RU" sz="1900" dirty="0" smtClean="0">
                <a:solidFill>
                  <a:srgbClr val="002060"/>
                </a:solidFill>
                <a:latin typeface="Arial Black" panose="020B0A04020102020204" pitchFamily="34" charset="0"/>
              </a:rPr>
              <a:t>на счетах;</a:t>
            </a:r>
          </a:p>
          <a:p>
            <a:pPr>
              <a:buFont typeface="Wingdings" panose="05000000000000000000" pitchFamily="2" charset="2"/>
              <a:buChar char="q"/>
            </a:pPr>
            <a:r>
              <a:rPr lang="ru-RU" sz="1900" dirty="0" smtClean="0">
                <a:solidFill>
                  <a:srgbClr val="002060"/>
                </a:solidFill>
                <a:latin typeface="Arial Black" panose="020B0A04020102020204" pitchFamily="34" charset="0"/>
              </a:rPr>
              <a:t>игольчатых мячиков;</a:t>
            </a:r>
          </a:p>
          <a:p>
            <a:pPr>
              <a:buFont typeface="Wingdings" panose="05000000000000000000" pitchFamily="2" charset="2"/>
              <a:buChar char="q"/>
            </a:pPr>
            <a:r>
              <a:rPr lang="ru-RU" sz="1900" dirty="0" smtClean="0">
                <a:solidFill>
                  <a:srgbClr val="002060"/>
                </a:solidFill>
                <a:latin typeface="Arial Black" panose="020B0A04020102020204" pitchFamily="34" charset="0"/>
              </a:rPr>
              <a:t>палочек;</a:t>
            </a:r>
          </a:p>
          <a:p>
            <a:pPr>
              <a:buFont typeface="Wingdings" panose="05000000000000000000" pitchFamily="2" charset="2"/>
              <a:buChar char="q"/>
            </a:pPr>
            <a:r>
              <a:rPr lang="ru-RU" sz="1900" dirty="0" smtClean="0">
                <a:solidFill>
                  <a:srgbClr val="002060"/>
                </a:solidFill>
                <a:latin typeface="Arial Black" panose="020B0A04020102020204" pitchFamily="34" charset="0"/>
              </a:rPr>
              <a:t>мелких шариков.</a:t>
            </a:r>
          </a:p>
          <a:p>
            <a:pPr>
              <a:buNone/>
            </a:pPr>
            <a:endParaRPr lang="ru-RU" sz="2400" dirty="0" smtClean="0">
              <a:solidFill>
                <a:srgbClr val="002060"/>
              </a:solidFill>
              <a:latin typeface="Arial Black" panose="020B0A04020102020204" pitchFamily="34" charset="0"/>
            </a:endParaRPr>
          </a:p>
          <a:p>
            <a:pPr>
              <a:buNone/>
            </a:pPr>
            <a:r>
              <a:rPr lang="ru-RU" sz="2600" dirty="0" smtClean="0">
                <a:solidFill>
                  <a:srgbClr val="002060"/>
                </a:solidFill>
                <a:latin typeface="Arial Black" panose="020B0A04020102020204" pitchFamily="34" charset="0"/>
              </a:rPr>
              <a:t>3. Собирание пальцами ног:</a:t>
            </a:r>
          </a:p>
          <a:p>
            <a:pPr>
              <a:buFont typeface="Wingdings" panose="05000000000000000000" pitchFamily="2" charset="2"/>
              <a:buChar char="q"/>
            </a:pPr>
            <a:r>
              <a:rPr lang="ru-RU" sz="1900" dirty="0" smtClean="0">
                <a:solidFill>
                  <a:srgbClr val="002060"/>
                </a:solidFill>
                <a:latin typeface="Arial Black" panose="020B0A04020102020204" pitchFamily="34" charset="0"/>
              </a:rPr>
              <a:t>шишек;</a:t>
            </a:r>
          </a:p>
          <a:p>
            <a:pPr>
              <a:buFont typeface="Wingdings" panose="05000000000000000000" pitchFamily="2" charset="2"/>
              <a:buChar char="q"/>
            </a:pPr>
            <a:r>
              <a:rPr lang="ru-RU" sz="1900" dirty="0" smtClean="0">
                <a:solidFill>
                  <a:srgbClr val="002060"/>
                </a:solidFill>
                <a:latin typeface="Arial Black" panose="020B0A04020102020204" pitchFamily="34" charset="0"/>
              </a:rPr>
              <a:t>мелких игрушек</a:t>
            </a:r>
            <a:r>
              <a:rPr lang="ru-RU" sz="1900" i="1" dirty="0" smtClean="0">
                <a:solidFill>
                  <a:srgbClr val="002060"/>
                </a:solidFill>
                <a:latin typeface="Arial Black" panose="020B0A04020102020204" pitchFamily="34" charset="0"/>
              </a:rPr>
              <a:t>.</a:t>
            </a:r>
          </a:p>
          <a:p>
            <a:pPr>
              <a:buNone/>
            </a:pPr>
            <a:endParaRPr lang="ru-RU" sz="2400" dirty="0" smtClean="0">
              <a:solidFill>
                <a:srgbClr val="002060"/>
              </a:solidFill>
              <a:latin typeface="Arial Black" panose="020B0A04020102020204" pitchFamily="34" charset="0"/>
            </a:endParaRPr>
          </a:p>
          <a:p>
            <a:pPr>
              <a:buNone/>
            </a:pPr>
            <a:r>
              <a:rPr lang="ru-RU" sz="2600" dirty="0" smtClean="0">
                <a:solidFill>
                  <a:srgbClr val="002060"/>
                </a:solidFill>
                <a:latin typeface="Arial Black" panose="020B0A04020102020204" pitchFamily="34" charset="0"/>
              </a:rPr>
              <a:t>4. </a:t>
            </a:r>
            <a:r>
              <a:rPr lang="ru-RU" sz="2600" dirty="0" err="1" smtClean="0">
                <a:solidFill>
                  <a:srgbClr val="002060"/>
                </a:solidFill>
                <a:latin typeface="Arial Black" panose="020B0A04020102020204" pitchFamily="34" charset="0"/>
              </a:rPr>
              <a:t>Самомассаж</a:t>
            </a:r>
            <a:r>
              <a:rPr lang="ru-RU" sz="2600" dirty="0" smtClean="0">
                <a:solidFill>
                  <a:srgbClr val="002060"/>
                </a:solidFill>
                <a:latin typeface="Arial Black" panose="020B0A04020102020204" pitchFamily="34" charset="0"/>
              </a:rPr>
              <a:t>:</a:t>
            </a:r>
          </a:p>
          <a:p>
            <a:pPr>
              <a:buFont typeface="Wingdings" panose="05000000000000000000" pitchFamily="2" charset="2"/>
              <a:buChar char="q"/>
            </a:pPr>
            <a:r>
              <a:rPr lang="ru-RU" sz="1900" dirty="0" smtClean="0">
                <a:solidFill>
                  <a:srgbClr val="002060"/>
                </a:solidFill>
                <a:latin typeface="Arial Black" panose="020B0A04020102020204" pitchFamily="34" charset="0"/>
              </a:rPr>
              <a:t>ежиками;</a:t>
            </a:r>
          </a:p>
          <a:p>
            <a:pPr>
              <a:buFont typeface="Wingdings" panose="05000000000000000000" pitchFamily="2" charset="2"/>
              <a:buChar char="q"/>
            </a:pPr>
            <a:r>
              <a:rPr lang="ru-RU" sz="1900" dirty="0" smtClean="0">
                <a:solidFill>
                  <a:srgbClr val="002060"/>
                </a:solidFill>
                <a:latin typeface="Arial Black" panose="020B0A04020102020204" pitchFamily="34" charset="0"/>
              </a:rPr>
              <a:t>шишками.</a:t>
            </a:r>
            <a:endParaRPr lang="ru-RU" sz="1900" dirty="0">
              <a:solidFill>
                <a:srgbClr val="002060"/>
              </a:solidFill>
              <a:latin typeface="Arial Black" panose="020B0A04020102020204" pitchFamily="34" charset="0"/>
            </a:endParaRPr>
          </a:p>
        </p:txBody>
      </p:sp>
      <p:pic>
        <p:nvPicPr>
          <p:cNvPr id="3074" name="Picture 2" descr="Картинки по запросу профилактика плоскостопия у детей дошкольного возраста"/>
          <p:cNvPicPr>
            <a:picLocks noChangeAspect="1" noChangeArrowheads="1"/>
          </p:cNvPicPr>
          <p:nvPr/>
        </p:nvPicPr>
        <p:blipFill>
          <a:blip r:embed="rId3">
            <a:clrChange>
              <a:clrFrom>
                <a:srgbClr val="F9FAF5"/>
              </a:clrFrom>
              <a:clrTo>
                <a:srgbClr val="F9FAF5">
                  <a:alpha val="0"/>
                </a:srgbClr>
              </a:clrTo>
            </a:clrChange>
            <a:extLst>
              <a:ext uri="{28A0092B-C50C-407E-A947-70E740481C1C}">
                <a14:useLocalDpi xmlns:a14="http://schemas.microsoft.com/office/drawing/2010/main" xmlns="" val="0"/>
              </a:ext>
            </a:extLst>
          </a:blip>
          <a:srcRect/>
          <a:stretch>
            <a:fillRect/>
          </a:stretch>
        </p:blipFill>
        <p:spPr bwMode="auto">
          <a:xfrm>
            <a:off x="5868144" y="1628800"/>
            <a:ext cx="2880320" cy="246099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Похожее изображение"/>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699792" y="5517232"/>
            <a:ext cx="4230687" cy="12184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827584" y="157748"/>
            <a:ext cx="8136904" cy="1200329"/>
          </a:xfrm>
          <a:prstGeom prst="rect">
            <a:avLst/>
          </a:prstGeom>
        </p:spPr>
        <p:txBody>
          <a:bodyPr wrap="square">
            <a:spAutoFit/>
          </a:bodyPr>
          <a:lstStyle/>
          <a:p>
            <a:pPr algn="ctr"/>
            <a:r>
              <a:rPr lang="ru-RU" sz="3600" dirty="0">
                <a:solidFill>
                  <a:srgbClr val="0070C0"/>
                </a:solidFill>
                <a:latin typeface="Arial Black" panose="020B0A04020102020204" pitchFamily="34" charset="0"/>
              </a:rPr>
              <a:t>Упражнения по профилактике плоскостопия:</a:t>
            </a:r>
            <a:endParaRPr lang="ru-RU" sz="36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9019" y="531457"/>
            <a:ext cx="7848872" cy="5395930"/>
          </a:xfrm>
        </p:spPr>
        <p:txBody>
          <a:bodyPr/>
          <a:lstStyle/>
          <a:p>
            <a:pPr algn="just">
              <a:buNone/>
            </a:pPr>
            <a:r>
              <a:rPr lang="ru-RU" dirty="0" smtClean="0">
                <a:solidFill>
                  <a:srgbClr val="002060"/>
                </a:solidFill>
                <a:latin typeface="Arial Black" panose="020B0A04020102020204" pitchFamily="34" charset="0"/>
              </a:rPr>
              <a:t>5. Лазание по гимнастической стенке.</a:t>
            </a:r>
          </a:p>
          <a:p>
            <a:pPr algn="just">
              <a:buNone/>
            </a:pPr>
            <a:r>
              <a:rPr lang="ru-RU" dirty="0" smtClean="0">
                <a:solidFill>
                  <a:srgbClr val="002060"/>
                </a:solidFill>
                <a:latin typeface="Arial Black" panose="020B0A04020102020204" pitchFamily="34" charset="0"/>
              </a:rPr>
              <a:t>6. Массаж, гидромассаж.</a:t>
            </a:r>
          </a:p>
          <a:p>
            <a:pPr algn="just">
              <a:buNone/>
            </a:pPr>
            <a:r>
              <a:rPr lang="ru-RU" dirty="0" smtClean="0">
                <a:solidFill>
                  <a:srgbClr val="002060"/>
                </a:solidFill>
                <a:latin typeface="Arial Black" panose="020B0A04020102020204" pitchFamily="34" charset="0"/>
              </a:rPr>
              <a:t>7.«Гусеница» пальцами ног, собираем дорожки из ткани.</a:t>
            </a:r>
          </a:p>
          <a:p>
            <a:pPr algn="just">
              <a:buNone/>
            </a:pPr>
            <a:r>
              <a:rPr lang="ru-RU" dirty="0" smtClean="0">
                <a:solidFill>
                  <a:srgbClr val="002060"/>
                </a:solidFill>
                <a:latin typeface="Arial Black" panose="020B0A04020102020204" pitchFamily="34" charset="0"/>
              </a:rPr>
              <a:t>8. Солевые ванны ежедневно </a:t>
            </a:r>
            <a:r>
              <a:rPr lang="ru-RU" i="1" dirty="0" smtClean="0">
                <a:solidFill>
                  <a:srgbClr val="002060"/>
                </a:solidFill>
                <a:latin typeface="Arial Black" panose="020B0A04020102020204" pitchFamily="34" charset="0"/>
              </a:rPr>
              <a:t>(на даче).</a:t>
            </a:r>
          </a:p>
          <a:p>
            <a:pPr algn="just">
              <a:buNone/>
            </a:pPr>
            <a:r>
              <a:rPr lang="ru-RU" dirty="0" smtClean="0">
                <a:solidFill>
                  <a:srgbClr val="002060"/>
                </a:solidFill>
                <a:latin typeface="Arial Black" panose="020B0A04020102020204" pitchFamily="34" charset="0"/>
              </a:rPr>
              <a:t>9. Тропа здоровья </a:t>
            </a:r>
            <a:r>
              <a:rPr lang="ru-RU" i="1" dirty="0" smtClean="0">
                <a:solidFill>
                  <a:srgbClr val="002060"/>
                </a:solidFill>
                <a:latin typeface="Arial Black" panose="020B0A04020102020204" pitchFamily="34" charset="0"/>
              </a:rPr>
              <a:t>(организовывать летом).</a:t>
            </a:r>
          </a:p>
          <a:p>
            <a:pPr>
              <a:buNone/>
            </a:pPr>
            <a:endParaRPr lang="ru-RU" dirty="0">
              <a:solidFill>
                <a:srgbClr val="002060"/>
              </a:solidFill>
            </a:endParaRPr>
          </a:p>
        </p:txBody>
      </p:sp>
      <p:pic>
        <p:nvPicPr>
          <p:cNvPr id="5" name="Picture 2" descr="Похожее изображение"/>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179512" y="5017412"/>
            <a:ext cx="6390927" cy="18405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827584" y="188640"/>
            <a:ext cx="8280920" cy="1200329"/>
          </a:xfrm>
          <a:prstGeom prst="rect">
            <a:avLst/>
          </a:prstGeom>
        </p:spPr>
        <p:txBody>
          <a:bodyPr wrap="square">
            <a:spAutoFit/>
          </a:bodyPr>
          <a:lstStyle/>
          <a:p>
            <a:pPr algn="ctr"/>
            <a:r>
              <a:rPr lang="ru-RU" sz="3600" dirty="0">
                <a:solidFill>
                  <a:srgbClr val="0070C0"/>
                </a:solidFill>
                <a:latin typeface="Arial Black" panose="020B0A04020102020204" pitchFamily="34" charset="0"/>
              </a:rPr>
              <a:t>Упражнения по профилактике плоскостопия:</a:t>
            </a:r>
            <a:endParaRPr lang="ru-RU" sz="36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TM03457496[[fn=Параллакс]]</Template>
  <TotalTime>445</TotalTime>
  <Words>835</Words>
  <Application>Microsoft Office PowerPoint</Application>
  <PresentationFormat>Экран (4:3)</PresentationFormat>
  <Paragraphs>86</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Параллакс</vt:lpstr>
      <vt:lpstr>    подготовила: инструктор по физической культуре I КК  Карязова Н.В. </vt:lpstr>
      <vt:lpstr>Что такое плоскостопие?</vt:lpstr>
      <vt:lpstr>Формирование детской стопы:</vt:lpstr>
      <vt:lpstr>Признаки плоскостопия:</vt:lpstr>
      <vt:lpstr>Причины плоскостопия у детей:</vt:lpstr>
      <vt:lpstr>10 факторов развития плоскостопия:</vt:lpstr>
      <vt:lpstr>Упражнения по профилактике плоскостопия:</vt:lpstr>
      <vt:lpstr>Слайд 8</vt:lpstr>
      <vt:lpstr>Слайд 9</vt:lpstr>
      <vt:lpstr>Желаем здоровья! Спасибо за внимание!</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плоскостопия у детей дошкольного возраста</dc:title>
  <dc:creator>Аня</dc:creator>
  <cp:lastModifiedBy>Пользователь Windows</cp:lastModifiedBy>
  <cp:revision>49</cp:revision>
  <dcterms:created xsi:type="dcterms:W3CDTF">2012-04-09T15:10:56Z</dcterms:created>
  <dcterms:modified xsi:type="dcterms:W3CDTF">2020-04-27T05:43:40Z</dcterms:modified>
</cp:coreProperties>
</file>